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603" r:id="rId3"/>
    <p:sldId id="1780" r:id="rId4"/>
    <p:sldId id="607" r:id="rId5"/>
    <p:sldId id="2321" r:id="rId6"/>
    <p:sldId id="2331" r:id="rId7"/>
    <p:sldId id="606" r:id="rId8"/>
    <p:sldId id="1810" r:id="rId9"/>
    <p:sldId id="2322" r:id="rId10"/>
    <p:sldId id="2289" r:id="rId11"/>
    <p:sldId id="1835" r:id="rId12"/>
    <p:sldId id="1803" r:id="rId13"/>
    <p:sldId id="2248" r:id="rId14"/>
    <p:sldId id="1811" r:id="rId15"/>
    <p:sldId id="1963" r:id="rId16"/>
    <p:sldId id="1965" r:id="rId17"/>
    <p:sldId id="411" r:id="rId18"/>
    <p:sldId id="2335" r:id="rId19"/>
    <p:sldId id="1960" r:id="rId20"/>
    <p:sldId id="1961" r:id="rId21"/>
    <p:sldId id="1849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AC00"/>
    <a:srgbClr val="1C5253"/>
    <a:srgbClr val="F38888"/>
    <a:srgbClr val="283F19"/>
    <a:srgbClr val="123803"/>
    <a:srgbClr val="0A3E0B"/>
    <a:srgbClr val="2E4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94" autoAdjust="0"/>
    <p:restoredTop sz="83511" autoAdjust="0"/>
  </p:normalViewPr>
  <p:slideViewPr>
    <p:cSldViewPr snapToGrid="0">
      <p:cViewPr varScale="1">
        <p:scale>
          <a:sx n="77" d="100"/>
          <a:sy n="77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95FCC-F26F-4337-99BE-D74D66D3334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FFD0E-6766-4E6C-8DD3-9D05EDBF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4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46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1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86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8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4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6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7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7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8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5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63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e.g.1. A receipt from the supermarket.</a:t>
            </a:r>
          </a:p>
          <a:p>
            <a:r>
              <a:rPr lang="en-US"/>
              <a:t>e.g.2. the comments section of a Starbucks post advertising a new drink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FFD0E-6766-4E6C-8DD3-9D05EDBF3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5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1C5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25D1-7FEC-4C8A-8E41-CD69DAF9D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E4293-1B52-4F18-AF4F-EC84F72B1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6965-7121-4828-9A56-88D0B26E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3E8A-41E1-4C81-9D42-7A12CBF2D5D5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FCCDE-4F29-4F35-AF08-DAAF9237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AA4D3-049F-46E4-8B01-59AF47FC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3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DD77-F4D2-4617-A24B-FF552B09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ED010E-4C7B-47C7-8719-73F66900D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8C1A2-36D5-4BC0-9D4A-32C076769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93037-0C02-475F-833E-286B2681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0BB7-CE34-4414-A1E8-D4CE50A5B564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FA8E2-A0C6-4F51-8105-6ACB7447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D7EA8-4D59-4BED-85FA-30C5009F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DBC0-5AC7-4FFE-A87E-1EB7CBFF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38378-828F-4793-99FD-91551D385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7AA4-F689-4D6B-8F48-DB6568ED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8B79-4DF0-4237-B022-4BE2B5C80A54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3948C-FE28-4A09-8230-FFF5165A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15BE3-5684-432D-AA5A-F83DBB55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58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074A4-50FB-495C-BD0F-A32421E45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FC989-07F5-440C-9D5A-42B933AD3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E017-F7D0-46D1-A9F7-0A26AF69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4E0-5BC0-46EB-8A44-0CDCB9CA08BE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9C78-1FB5-4B95-88AF-FDD5864D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59146-4B8B-412B-B4EB-EE038827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25D1-7FEC-4C8A-8E41-CD69DAF9D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E4293-1B52-4F18-AF4F-EC84F72B1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6965-7121-4828-9A56-88D0B26E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B254A-C5D1-4D3C-BDBF-D8846F36D3F6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FCCDE-4F29-4F35-AF08-DAAF9237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AA4D3-049F-46E4-8B01-59AF47FC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32D6-07D6-4F28-8F2C-F3BC961F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8773E-AAA9-49C0-8B6F-FBBF6851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25A61-CE75-4032-9B59-C3BAF65A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A5A34-6E4A-4BDF-AAD3-EF50EE5823E1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7FD0F-85F0-43AE-8151-1F61AD1E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958C-D9E2-4859-8E69-34C09087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BD31-BE89-4226-AB23-7AC1AEE1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5017A-CE3B-4031-80C3-C282D19DE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D6F9-2398-4619-B7E8-F38D4BDB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01A4A-93A6-401B-83F4-AE62D5EF2069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48BA-487E-4AB6-BCAA-DEE117A7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4E24-E7B1-4CB0-9693-4F1C4D64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439-66EE-4499-A3DF-6600121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B9079-6F0A-40AB-8339-555B33A98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28642-ECCF-48A7-BDCF-E031A074D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9D5B6-1F6A-47D1-A142-433C3E35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D027-5706-48C4-80CD-3CA9693A450C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16241-5029-4EBE-8D70-29F27860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D257C-B0E8-43AB-9026-FA6CBB15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06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6C6-770D-4CD8-98FF-1418BC9E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62FE3-BB16-456E-96B9-DED9A606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5C9B4-2C31-42D0-A919-0CAD7D2DC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D1A2-B5F5-4AA4-B07A-6DDCE647A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13083-F54E-4816-85EF-D6753143A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B53DE-1DF5-4A32-947D-C0A74DC4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2609-5D30-49AD-9A39-95B0193A8D25}" type="datetime1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17F60-15BF-4BF4-8EC5-B5FC350D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AC535-6ABC-415E-A46A-C5B2F550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0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260-3029-4743-BC9A-F36420F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A37B6-A20C-4483-861D-1BD780C2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41866-838B-4AEE-83E2-DA2BC17625CD}" type="datetime1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D2424-FC72-4A93-AA7D-62C8A17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C33C5-7B84-49EC-A31D-4092CC6D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DEE0C-A321-4FD9-B964-281C1250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C01F-F97C-4875-8CC3-CFB52D2C6FCA}" type="datetime1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CC698-6E15-4359-B8F3-281FBE84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A3C96-5582-4B6D-91E7-4856E2AC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3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C756-3905-4121-BA8A-1C1F1C39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6E874-698C-4A4A-8F7A-78C906C2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ABAAD-DC47-4F1E-9E9F-8FEB3CCBC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7C15B-7E27-4F52-9F09-4F7F856D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CA61-52DA-4B64-AB78-7CEFF4B907CA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99153-C086-4415-88FC-FA257A7E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F967C-391C-4FB8-A3B3-006EE549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1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DE178-9837-49BB-872C-1BDD411F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9B895-3F19-4263-9D17-7CD397A0E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F4C2-26B7-4B96-90B3-01BB426C9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D75B-D3B7-4BEA-9935-B6FAD25B7A16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14FE5-19E8-49A4-B311-80C2A0164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573F4-C499-4A1D-8EC5-65AEC9B77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C607-454A-488E-B05C-E17884A35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0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C5253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quicksigh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https://blog.google/outreach-initiatives/sustainability/google-ai-project-greenligh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ku2Bw7Vkf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hyperlink" Target="https://www.youtube.com/watch?v=_r97qdyQt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tflixtechblog.com/artwork-personalization-c589f074ad7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tPUnm9FM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ocialmediatoday.com/news/what-happens-on-the-internet-every-minute-2021-version-infographic/60758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01F-C5C7-4ABC-8368-1A962A207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1430885"/>
            <a:ext cx="10795000" cy="1655762"/>
          </a:xfrm>
        </p:spPr>
        <p:txBody>
          <a:bodyPr>
            <a:normAutofit/>
          </a:bodyPr>
          <a:lstStyle/>
          <a:p>
            <a:r>
              <a:rPr lang="en-US" sz="6000" dirty="0"/>
              <a:t>Big Data and Data Analytics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88100-444F-4663-A82B-8DDFC492B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335" y="3429000"/>
            <a:ext cx="10384465" cy="1655762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92C16-411B-4044-8E26-2A6E4E79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3017-8C45-4E6E-B681-C9E3DACA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8739-9FC7-4BC8-8CF4-C518FFAC7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Unstructured data</a:t>
            </a:r>
          </a:p>
          <a:p>
            <a:pPr lvl="1"/>
            <a:r>
              <a:rPr lang="en-US" sz="2000" dirty="0"/>
              <a:t>Data that does not conform to a data model or data schema is known as unstructured data. </a:t>
            </a:r>
          </a:p>
          <a:p>
            <a:pPr lvl="1"/>
            <a:r>
              <a:rPr lang="en-US" sz="2000" dirty="0"/>
              <a:t>Estimated to makes up 80% of the data within any given enterprise.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F1BDE-29D1-4F36-A5D0-4263FCAB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3657E-9028-4F9D-87A5-F0748E9633FE}"/>
              </a:ext>
            </a:extLst>
          </p:cNvPr>
          <p:cNvGrpSpPr/>
          <p:nvPr/>
        </p:nvGrpSpPr>
        <p:grpSpPr>
          <a:xfrm>
            <a:off x="8428741" y="3721231"/>
            <a:ext cx="2323500" cy="1310502"/>
            <a:chOff x="4256527" y="4297114"/>
            <a:chExt cx="2323500" cy="1310502"/>
          </a:xfrm>
        </p:grpSpPr>
        <p:pic>
          <p:nvPicPr>
            <p:cNvPr id="6" name="Picture 4" descr="Image">
              <a:extLst>
                <a:ext uri="{FF2B5EF4-FFF2-40B4-BE49-F238E27FC236}">
                  <a16:creationId xmlns:a16="http://schemas.microsoft.com/office/drawing/2014/main" id="{16AC7FCE-2C77-464B-920D-7177045F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746" y="4649424"/>
              <a:ext cx="2240281" cy="95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D1464-EFDE-4027-BF2F-DA40594885D1}"/>
                </a:ext>
              </a:extLst>
            </p:cNvPr>
            <p:cNvSpPr txBox="1"/>
            <p:nvPr/>
          </p:nvSpPr>
          <p:spPr>
            <a:xfrm>
              <a:off x="4256527" y="4297114"/>
              <a:ext cx="17061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Unstructured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7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3E76-7848-4583-99B4-DAC722D2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73"/>
            <a:ext cx="10515600" cy="1325563"/>
          </a:xfrm>
        </p:spPr>
        <p:txBody>
          <a:bodyPr/>
          <a:lstStyle/>
          <a:p>
            <a:r>
              <a:rPr lang="en-US" dirty="0"/>
              <a:t>Are the data structured/unstructured?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2CBD0-2415-4EC3-86F3-0A63F5C3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File:ReceiptSwiss.jpg - Wikimedia Commons">
            <a:extLst>
              <a:ext uri="{FF2B5EF4-FFF2-40B4-BE49-F238E27FC236}">
                <a16:creationId xmlns:a16="http://schemas.microsoft.com/office/drawing/2014/main" id="{0F9D6C68-3DDF-46FC-8C75-361E37F72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6531" r="13722" b="1677"/>
          <a:stretch/>
        </p:blipFill>
        <p:spPr bwMode="auto">
          <a:xfrm>
            <a:off x="1139089" y="1615501"/>
            <a:ext cx="2136733" cy="362699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C0E8E-197C-4424-BE80-B67E6203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948" y="1506755"/>
            <a:ext cx="3925360" cy="46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E6123E-8351-47B3-8DD4-10E9BE0BF94F}"/>
              </a:ext>
            </a:extLst>
          </p:cNvPr>
          <p:cNvSpPr/>
          <p:nvPr/>
        </p:nvSpPr>
        <p:spPr>
          <a:xfrm>
            <a:off x="838200" y="6356350"/>
            <a:ext cx="709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estimated that 90% of the big data we generate is unstructured!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47E38-A84B-4532-8142-58466FAF3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765" y="2155271"/>
            <a:ext cx="1934155" cy="40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E1EA-B47B-4EAC-ADB2-F1AC801F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9" y="32784"/>
            <a:ext cx="10515600" cy="1325563"/>
          </a:xfrm>
        </p:spPr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957A-0B27-4328-AA23-FC89D0AC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200" y="1282497"/>
            <a:ext cx="10894786" cy="4492398"/>
          </a:xfrm>
        </p:spPr>
        <p:txBody>
          <a:bodyPr>
            <a:normAutofit/>
          </a:bodyPr>
          <a:lstStyle/>
          <a:p>
            <a:r>
              <a:rPr lang="en-US" sz="2400" b="1" i="1" dirty="0"/>
              <a:t>Data Analytics </a:t>
            </a:r>
            <a:r>
              <a:rPr lang="en-US" sz="2400" dirty="0"/>
              <a:t>refers to the technologies and processes that turn raw data into insight for making decisions and facilitates drawing conclusion from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BF851-D18D-499D-BC42-9DFD4598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8ABF0-88CE-421B-948B-FB80F785D3EA}"/>
              </a:ext>
            </a:extLst>
          </p:cNvPr>
          <p:cNvSpPr/>
          <p:nvPr/>
        </p:nvSpPr>
        <p:spPr>
          <a:xfrm>
            <a:off x="2841454" y="3636511"/>
            <a:ext cx="2857501" cy="17851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/>
              <a:t>{</a:t>
            </a:r>
          </a:p>
          <a:p>
            <a:r>
              <a:rPr lang="en-US" sz="1100" dirty="0"/>
              <a:t>   "timestamp":"2022-08-12 03:01:58.732726",</a:t>
            </a:r>
          </a:p>
          <a:p>
            <a:r>
              <a:rPr lang="en-US" sz="1100" dirty="0"/>
              <a:t>   "user_id":"35",</a:t>
            </a:r>
          </a:p>
          <a:p>
            <a:r>
              <a:rPr lang="en-US" sz="1100" dirty="0"/>
              <a:t>   "click_id":“15cf179b9c9d483a…",</a:t>
            </a:r>
          </a:p>
          <a:p>
            <a:r>
              <a:rPr lang="en-US" sz="1100" dirty="0"/>
              <a:t>   "</a:t>
            </a:r>
            <a:r>
              <a:rPr lang="en-US" sz="1100" dirty="0" err="1"/>
              <a:t>event_name":"Search</a:t>
            </a:r>
            <a:r>
              <a:rPr lang="en-US" sz="1100" dirty="0"/>
              <a:t>",</a:t>
            </a:r>
          </a:p>
          <a:p>
            <a:r>
              <a:rPr lang="en-US" sz="1100" dirty="0"/>
              <a:t>   "user_ip":"11.22.33.44",</a:t>
            </a:r>
          </a:p>
          <a:p>
            <a:r>
              <a:rPr lang="en-US" sz="1100" dirty="0"/>
              <a:t>   "</a:t>
            </a:r>
            <a:r>
              <a:rPr lang="en-US" sz="1100" dirty="0" err="1"/>
              <a:t>additional_data</a:t>
            </a:r>
            <a:r>
              <a:rPr lang="en-US" sz="1100" dirty="0"/>
              <a:t>":{</a:t>
            </a:r>
          </a:p>
          <a:p>
            <a:r>
              <a:rPr lang="en-US" sz="1100" dirty="0"/>
              <a:t>      “engagement_time":40, </a:t>
            </a:r>
          </a:p>
          <a:p>
            <a:r>
              <a:rPr lang="en-US" sz="1100" dirty="0"/>
              <a:t>      "product_id":12345</a:t>
            </a:r>
          </a:p>
          <a:p>
            <a:r>
              <a:rPr lang="en-US" sz="1100" dirty="0"/>
              <a:t>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E7023-E79F-4AE5-BC90-5858E42B41C9}"/>
              </a:ext>
            </a:extLst>
          </p:cNvPr>
          <p:cNvSpPr txBox="1"/>
          <p:nvPr/>
        </p:nvSpPr>
        <p:spPr>
          <a:xfrm>
            <a:off x="761200" y="5028618"/>
            <a:ext cx="214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Clickstreams in an </a:t>
            </a:r>
          </a:p>
          <a:p>
            <a:r>
              <a:rPr lang="en-US" sz="1400" dirty="0"/>
              <a:t>e-commerce website</a:t>
            </a:r>
          </a:p>
        </p:txBody>
      </p:sp>
      <p:pic>
        <p:nvPicPr>
          <p:cNvPr id="13" name="Picture 12" descr="Computer, Web, Internet, Apple, Imac">
            <a:extLst>
              <a:ext uri="{FF2B5EF4-FFF2-40B4-BE49-F238E27FC236}">
                <a16:creationId xmlns:a16="http://schemas.microsoft.com/office/drawing/2014/main" id="{86373F34-DAF7-4BC8-8026-030C1EF9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8" y="3703288"/>
            <a:ext cx="1447125" cy="123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D31503-03A8-47E5-BF26-5C49F4A896D3}"/>
              </a:ext>
            </a:extLst>
          </p:cNvPr>
          <p:cNvGrpSpPr/>
          <p:nvPr/>
        </p:nvGrpSpPr>
        <p:grpSpPr>
          <a:xfrm>
            <a:off x="6113643" y="3079953"/>
            <a:ext cx="4298950" cy="2495550"/>
            <a:chOff x="6908800" y="3820772"/>
            <a:chExt cx="4298950" cy="2495550"/>
          </a:xfrm>
        </p:grpSpPr>
        <p:pic>
          <p:nvPicPr>
            <p:cNvPr id="26632" name="Picture 8" descr="Using a Heat Map to figure out what Amazon Shoppers Look at">
              <a:extLst>
                <a:ext uri="{FF2B5EF4-FFF2-40B4-BE49-F238E27FC236}">
                  <a16:creationId xmlns:a16="http://schemas.microsoft.com/office/drawing/2014/main" id="{2A10F695-CA62-4E5F-900A-E5FF28DCC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0" y="3820772"/>
              <a:ext cx="2857500" cy="249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E92331A-47CE-40AA-9E97-E7211FABCF67}"/>
                </a:ext>
              </a:extLst>
            </p:cNvPr>
            <p:cNvSpPr/>
            <p:nvPr/>
          </p:nvSpPr>
          <p:spPr>
            <a:xfrm>
              <a:off x="6908800" y="5007429"/>
              <a:ext cx="1095829" cy="4934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9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F9DD-A58D-4B26-94DF-0D9043F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data analytic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A783-05DA-4CAC-AA21-5B06F48E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A4BC6-A7AD-458F-8A3B-576AFCB6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79" y="1517487"/>
            <a:ext cx="8848939" cy="4458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CA2473-AA20-496B-BA66-1101DB45AF6D}"/>
              </a:ext>
            </a:extLst>
          </p:cNvPr>
          <p:cNvSpPr/>
          <p:nvPr/>
        </p:nvSpPr>
        <p:spPr>
          <a:xfrm>
            <a:off x="5039518" y="5987018"/>
            <a:ext cx="597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Source: Gartner's 2017 Planning Guide for Data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33174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F9DD-A58D-4B26-94DF-0D9043F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4BE1-DC7B-417B-9DC1-C2B346F2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4" y="1741836"/>
            <a:ext cx="9533430" cy="4351338"/>
          </a:xfrm>
        </p:spPr>
        <p:txBody>
          <a:bodyPr/>
          <a:lstStyle/>
          <a:p>
            <a:r>
              <a:rPr lang="en-US" dirty="0"/>
              <a:t>What has happened?”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What was the sales volume over the past 12 months?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A783-05DA-4CAC-AA21-5B06F48E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63405D52-C089-46E6-9F0F-41B7CD3A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225" y="4224233"/>
            <a:ext cx="3722724" cy="2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">
            <a:extLst>
              <a:ext uri="{FF2B5EF4-FFF2-40B4-BE49-F238E27FC236}">
                <a16:creationId xmlns:a16="http://schemas.microsoft.com/office/drawing/2014/main" id="{6958DDCC-1C57-451E-80B0-3787AA7D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31" y="4224233"/>
            <a:ext cx="3311333" cy="21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C58812-8B89-4A29-BE5E-8DA58D13A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2" y="4224233"/>
            <a:ext cx="321632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62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F9DD-A58D-4B26-94DF-0D9043F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4BE1-DC7B-417B-9DC1-C2B346F2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4" y="1741836"/>
            <a:ext cx="8993102" cy="4351338"/>
          </a:xfrm>
        </p:spPr>
        <p:txBody>
          <a:bodyPr/>
          <a:lstStyle/>
          <a:p>
            <a:r>
              <a:rPr lang="en-US" dirty="0"/>
              <a:t>Cause of a phenomenon that occurred in the past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Why were Q2 sales less than Q1 sales?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A783-05DA-4CAC-AA21-5B06F48E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3E7D-D5E0-4027-840A-8F2C24FF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8760-365E-41EC-83FB-CEC876B4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4" y="1608808"/>
            <a:ext cx="10868891" cy="4351338"/>
          </a:xfrm>
        </p:spPr>
        <p:txBody>
          <a:bodyPr/>
          <a:lstStyle/>
          <a:p>
            <a:r>
              <a:rPr lang="en-US" dirty="0"/>
              <a:t>Generate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future predictions </a:t>
            </a:r>
            <a:r>
              <a:rPr lang="en-US" dirty="0"/>
              <a:t>based upon past events. 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What is the predicted sales in the next month?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C7070-066C-445B-AD46-AAD1C68D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552E4-2469-43A1-B872-A2C1C487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515" y="152216"/>
            <a:ext cx="10515600" cy="1325563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DD6386-B417-4CC6-A0F9-544F2EDF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6" y="1253331"/>
            <a:ext cx="1088074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Creation and study of the visual representation of data</a:t>
            </a:r>
          </a:p>
          <a:p>
            <a:r>
              <a:rPr lang="en-US" sz="2000" dirty="0"/>
              <a:t>One of the most important tools for data analytics</a:t>
            </a:r>
          </a:p>
          <a:p>
            <a:r>
              <a:rPr lang="en-US" sz="2000" dirty="0"/>
              <a:t>Dashboard: A read-only snapshot of an analysis that you can share with other users for reporting purposes. 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B6F5-236E-4BD1-9531-72180FE5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2" descr="laptopMockup">
            <a:extLst>
              <a:ext uri="{FF2B5EF4-FFF2-40B4-BE49-F238E27FC236}">
                <a16:creationId xmlns:a16="http://schemas.microsoft.com/office/drawing/2014/main" id="{C7D0A983-CB46-4AF1-846D-2877F94EF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2277" r="9407" b="-1"/>
          <a:stretch/>
        </p:blipFill>
        <p:spPr bwMode="auto">
          <a:xfrm>
            <a:off x="6608731" y="2578894"/>
            <a:ext cx="4745069" cy="34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5DE20-A25A-4342-A7D1-B169E4E97E10}"/>
              </a:ext>
            </a:extLst>
          </p:cNvPr>
          <p:cNvSpPr/>
          <p:nvPr/>
        </p:nvSpPr>
        <p:spPr>
          <a:xfrm>
            <a:off x="8276298" y="6019687"/>
            <a:ext cx="2429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AWS </a:t>
            </a:r>
            <a:r>
              <a:rPr lang="en-US" sz="1200" dirty="0" err="1"/>
              <a:t>QuickSight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https://aws.amazon.com/quicksight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29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E2A5-E546-4750-9218-6B57B03E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r>
              <a:rPr lang="en-US" dirty="0"/>
              <a:t>Project Green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0E16-5C89-4A74-9319-FE644DAE5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1" y="1493395"/>
            <a:ext cx="6412228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dirty="0"/>
              <a:t>Road transportation contributes significantly to global and urban greenhouse gas emissions.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Pollution at city intersections can be 29 times higher than on open roads.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About half of these emissions are from traffic accelerating after stopping.</a:t>
            </a:r>
          </a:p>
          <a:p>
            <a:pPr marL="285750" indent="-285750"/>
            <a:r>
              <a:rPr lang="en-US" sz="2000" dirty="0"/>
              <a:t>Measures traffic flow at intersections</a:t>
            </a:r>
          </a:p>
          <a:p>
            <a:pPr lvl="1"/>
            <a:r>
              <a:rPr lang="en-US" sz="1800" dirty="0"/>
              <a:t>Analyzes patterns of starting and stopping.</a:t>
            </a:r>
          </a:p>
          <a:p>
            <a:pPr lvl="1"/>
            <a:r>
              <a:rPr lang="en-US" sz="1800" dirty="0"/>
              <a:t>Calculates average wait times at traffic lights.</a:t>
            </a:r>
          </a:p>
          <a:p>
            <a:pPr marL="285750" indent="-285750"/>
            <a:r>
              <a:rPr lang="en-US" sz="1800" dirty="0"/>
              <a:t>Identifies improvements</a:t>
            </a:r>
          </a:p>
          <a:p>
            <a:pPr lvl="1"/>
            <a:r>
              <a:rPr lang="en-US" sz="1600" dirty="0"/>
              <a:t>Reduces red light duration during off-peak hours.</a:t>
            </a:r>
          </a:p>
          <a:p>
            <a:pPr lvl="1"/>
            <a:r>
              <a:rPr lang="en-US" sz="1600" dirty="0"/>
              <a:t>Coordinates between </a:t>
            </a:r>
            <a:r>
              <a:rPr lang="en-US" sz="1600" dirty="0" err="1"/>
              <a:t>unsynced</a:t>
            </a:r>
            <a:r>
              <a:rPr lang="en-US" sz="1600" dirty="0"/>
              <a:t> intersections.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C10E0-0ED7-481B-9A35-808B8922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2FAAD-AD1F-4A51-B538-E37FC77A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557" y="3429000"/>
            <a:ext cx="4103371" cy="2542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B146A-49F4-4B2D-84C6-F62D1967F1CB}"/>
              </a:ext>
            </a:extLst>
          </p:cNvPr>
          <p:cNvSpPr txBox="1"/>
          <p:nvPr/>
        </p:nvSpPr>
        <p:spPr>
          <a:xfrm>
            <a:off x="5779771" y="6174938"/>
            <a:ext cx="6412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https://blog.google/outreach-initiatives/sustainability/google-ai-project-greenlight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305C55-039D-4B42-B9D6-95C7BB9B2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429" y="635473"/>
            <a:ext cx="4354500" cy="25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4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C122-C02C-4050-9B06-9093DD67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39" y="223874"/>
            <a:ext cx="10515600" cy="1325563"/>
          </a:xfrm>
        </p:spPr>
        <p:txBody>
          <a:bodyPr/>
          <a:lstStyle/>
          <a:p>
            <a:r>
              <a:rPr lang="en-US" sz="4400" dirty="0"/>
              <a:t>Applications of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D76-9F73-4E5F-B7D3-07835CE4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38" y="1549437"/>
            <a:ext cx="108545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Coca Cola use data to create new products, like Cherry Sprite, based on consumer preferences.</a:t>
            </a:r>
          </a:p>
          <a:p>
            <a:r>
              <a:rPr lang="en-US" sz="1800" dirty="0"/>
              <a:t>Targeted advertising on platforms like Facebook is made possible through categorizing users based on their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The 2016 U.S. presidential campaign used Big Data to target specific groups of voters with tailored ads.</a:t>
            </a:r>
          </a:p>
          <a:p>
            <a:r>
              <a:rPr lang="en-US" sz="1800" dirty="0"/>
              <a:t>Netflix's algorithm for recommending shows and movies based on user preferences.</a:t>
            </a:r>
          </a:p>
          <a:p>
            <a:r>
              <a:rPr lang="en-US" sz="1800" dirty="0"/>
              <a:t>Google Maps uses real-time data from users' locations and speeds to predict traffic conditions.</a:t>
            </a:r>
          </a:p>
          <a:p>
            <a:r>
              <a:rPr lang="en-US" sz="1800" dirty="0"/>
              <a:t>Alibaba's City Brain initiative in Hangzhou, China, uses data to manage city traffic and infrastructure.</a:t>
            </a:r>
          </a:p>
          <a:p>
            <a:r>
              <a:rPr lang="en-US" sz="1800" dirty="0"/>
              <a:t>Personalize medicines by sequencing a patient’s genome, and predicting which medicine will have the fewest side effects.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2CD2-984C-4F0C-A1CF-005AFA7E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148D1-0634-4BF5-BD49-B5A061AC016E}"/>
              </a:ext>
            </a:extLst>
          </p:cNvPr>
          <p:cNvSpPr txBox="1"/>
          <p:nvPr/>
        </p:nvSpPr>
        <p:spPr>
          <a:xfrm>
            <a:off x="6711167" y="5759230"/>
            <a:ext cx="5877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Video: 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Intro to Big Data: Crash Course Statistics #38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47542"/>
            <a:ext cx="11402291" cy="799413"/>
          </a:xfrm>
        </p:spPr>
        <p:txBody>
          <a:bodyPr>
            <a:normAutofit/>
          </a:bodyPr>
          <a:lstStyle/>
          <a:p>
            <a:r>
              <a:rPr lang="en-HK" sz="4000" dirty="0"/>
              <a:t>The Big Data Era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41" y="1462225"/>
            <a:ext cx="11466929" cy="4312556"/>
          </a:xfrm>
        </p:spPr>
        <p:txBody>
          <a:bodyPr>
            <a:noAutofit/>
          </a:bodyPr>
          <a:lstStyle/>
          <a:p>
            <a:r>
              <a:rPr lang="en-US" sz="2000" b="1" i="1" dirty="0"/>
              <a:t>Data</a:t>
            </a:r>
            <a:r>
              <a:rPr lang="en-US" sz="2000" i="1" dirty="0"/>
              <a:t>: </a:t>
            </a:r>
            <a:r>
              <a:rPr lang="en-US" sz="2000" dirty="0"/>
              <a:t>Any piece of information stored and/or processed by a computer or mobile device. </a:t>
            </a:r>
          </a:p>
          <a:p>
            <a:r>
              <a:rPr lang="en-US" sz="2000" dirty="0"/>
              <a:t>Companies/Organizations are generating and keeping more and more data</a:t>
            </a:r>
          </a:p>
          <a:p>
            <a:r>
              <a:rPr lang="en-US" sz="2000" dirty="0"/>
              <a:t>The term </a:t>
            </a:r>
            <a:r>
              <a:rPr lang="en-US" sz="2000" b="1" dirty="0"/>
              <a:t>"Big Data" </a:t>
            </a:r>
            <a:r>
              <a:rPr lang="en-US" sz="2000" dirty="0"/>
              <a:t>was coined by John </a:t>
            </a:r>
            <a:r>
              <a:rPr lang="en-US" sz="2000" dirty="0" err="1"/>
              <a:t>Mashey</a:t>
            </a:r>
            <a:r>
              <a:rPr lang="en-US" sz="2000" dirty="0"/>
              <a:t> in 1990s to describe data that is too vast and complex for traditional tools to handle.</a:t>
            </a:r>
          </a:p>
          <a:p>
            <a:endParaRPr lang="en-US" sz="24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26" name="Picture 2" descr="Data, Big Data, Internet, Online, Www">
            <a:extLst>
              <a:ext uri="{FF2B5EF4-FFF2-40B4-BE49-F238E27FC236}">
                <a16:creationId xmlns:a16="http://schemas.microsoft.com/office/drawing/2014/main" id="{B0ACBE4F-C2A6-4F2A-BAA2-C7B359398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08" y="245188"/>
            <a:ext cx="3460751" cy="23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54387-45A4-4C1D-9E52-304BB658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4133779"/>
            <a:ext cx="1305309" cy="1181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54416-9F86-49DD-8216-16D5C6EEDD30}"/>
              </a:ext>
            </a:extLst>
          </p:cNvPr>
          <p:cNvSpPr txBox="1"/>
          <p:nvPr/>
        </p:nvSpPr>
        <p:spPr>
          <a:xfrm>
            <a:off x="65880" y="5367370"/>
            <a:ext cx="1884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4000-year old  clay disk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8D0309-CA5D-4A8B-B51E-D87743C0D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632" y="5436239"/>
            <a:ext cx="1397392" cy="922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4C15F9-A479-4B75-8F28-7721F1207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035" y="3794447"/>
            <a:ext cx="2815342" cy="2441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DC679-668A-47FD-AFBE-EA4B715E6DA1}"/>
              </a:ext>
            </a:extLst>
          </p:cNvPr>
          <p:cNvSpPr txBox="1"/>
          <p:nvPr/>
        </p:nvSpPr>
        <p:spPr>
          <a:xfrm>
            <a:off x="5330837" y="6151147"/>
            <a:ext cx="6248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Video: </a:t>
            </a:r>
            <a:r>
              <a:rPr lang="en-US" sz="1200" dirty="0">
                <a:hlinkClick r:id="rId7"/>
              </a:rPr>
              <a:t>Facebook Data Center</a:t>
            </a:r>
            <a:endParaRPr lang="en-US" sz="1200" dirty="0"/>
          </a:p>
          <a:p>
            <a:r>
              <a:rPr lang="en-US" sz="1200" dirty="0">
                <a:latin typeface="-apple-system"/>
              </a:rPr>
              <a:t>O</a:t>
            </a:r>
            <a:r>
              <a:rPr lang="en-US" sz="1200" b="0" i="0" dirty="0">
                <a:effectLst/>
                <a:latin typeface="-apple-system"/>
              </a:rPr>
              <a:t>ver a hundred petabytes of photos and videos data (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-apple-system"/>
              </a:rPr>
              <a:t>1,024 terabytes (TB))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75688-3D51-4AEA-8BE1-E29EBB12AE01}"/>
              </a:ext>
            </a:extLst>
          </p:cNvPr>
          <p:cNvSpPr txBox="1"/>
          <p:nvPr/>
        </p:nvSpPr>
        <p:spPr>
          <a:xfrm>
            <a:off x="2236454" y="6274257"/>
            <a:ext cx="25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-apple-system"/>
              </a:rPr>
              <a:t>terabytes (</a:t>
            </a:r>
            <a:r>
              <a:rPr lang="en-US" sz="1400" dirty="0"/>
              <a:t>TB) =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-apple-system"/>
              </a:rPr>
              <a:t>1,048,576 MB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A6F398-7061-415A-8DD9-D997B38EA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429" y="3618503"/>
            <a:ext cx="1277180" cy="11654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E53FE8-6D3D-4E86-8052-A25363EABF68}"/>
              </a:ext>
            </a:extLst>
          </p:cNvPr>
          <p:cNvSpPr txBox="1"/>
          <p:nvPr/>
        </p:nvSpPr>
        <p:spPr>
          <a:xfrm>
            <a:off x="2119722" y="4799366"/>
            <a:ext cx="1740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1.44 megabytes (MB)</a:t>
            </a:r>
          </a:p>
        </p:txBody>
      </p:sp>
    </p:spTree>
    <p:extLst>
      <p:ext uri="{BB962C8B-B14F-4D97-AF65-F5344CB8AC3E}">
        <p14:creationId xmlns:p14="http://schemas.microsoft.com/office/powerpoint/2010/main" val="19583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6F84-5FD7-4E77-9E90-060605A7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4" y="145383"/>
            <a:ext cx="10515600" cy="1325563"/>
          </a:xfrm>
        </p:spPr>
        <p:txBody>
          <a:bodyPr/>
          <a:lstStyle/>
          <a:p>
            <a:r>
              <a:rPr lang="en-US" dirty="0"/>
              <a:t>Artwork Personalization at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A27D2-CD9A-47B4-9F1E-C3A2ACEB0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54" y="1459931"/>
            <a:ext cx="1083893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Artwork selection is crucial to encourage members to engage with unfamiliar titles.</a:t>
            </a:r>
          </a:p>
          <a:p>
            <a:r>
              <a:rPr lang="en-US" sz="2400" dirty="0"/>
              <a:t>Netflix personalized the image we use to depict the movie “Good Will Hunting”</a:t>
            </a:r>
          </a:p>
          <a:p>
            <a:pPr lvl="1"/>
            <a:r>
              <a:rPr lang="en-US" sz="1800" dirty="0"/>
              <a:t>Someone who has watched many romantic movies =&gt; show the artwork containing Matt Damon and Minnie Driver</a:t>
            </a:r>
          </a:p>
          <a:p>
            <a:pPr lvl="1"/>
            <a:r>
              <a:rPr lang="en-US" sz="1800" dirty="0"/>
              <a:t>A member who has watched many comedies =&gt; use the artwork containing Robin Williams, a well-known comedian.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4207F-56C2-4FCF-95BE-575918CD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AD4F9-2304-4FEF-8F35-9D787089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29" y="3923818"/>
            <a:ext cx="6838625" cy="2434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E5FB2-3DE3-4366-B2B2-3FD373463E01}"/>
              </a:ext>
            </a:extLst>
          </p:cNvPr>
          <p:cNvSpPr txBox="1"/>
          <p:nvPr/>
        </p:nvSpPr>
        <p:spPr>
          <a:xfrm>
            <a:off x="5932990" y="6338986"/>
            <a:ext cx="535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effectLst/>
                <a:latin typeface="-apple-system"/>
                <a:hlinkClick r:id="rId4"/>
              </a:rPr>
              <a:t>https://netflixtechblog.com/artwork-personalization-c589f074ad76</a:t>
            </a:r>
            <a:endParaRPr lang="en-US" sz="1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02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6E30-8255-4CCF-8C4D-04358C7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53" y="0"/>
            <a:ext cx="10515600" cy="1325563"/>
          </a:xfrm>
        </p:spPr>
        <p:txBody>
          <a:bodyPr/>
          <a:lstStyle/>
          <a:p>
            <a:r>
              <a:rPr lang="en-US" dirty="0"/>
              <a:t>Data analytic in Healthcare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38F4-6F1F-4192-BDD0-7FBBDB58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12" y="1114704"/>
            <a:ext cx="1155495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Metrics: patient falls with injury, average length of stay, and patient recommendations, etc.</a:t>
            </a:r>
          </a:p>
          <a:p>
            <a:r>
              <a:rPr lang="en-US" sz="2000" dirty="0"/>
              <a:t>Create interactive dashboards </a:t>
            </a:r>
          </a:p>
          <a:p>
            <a:pPr lvl="1"/>
            <a:r>
              <a:rPr lang="en-US" sz="1800" dirty="0"/>
              <a:t>Allow clinicians to analyze their performance and outcomes.</a:t>
            </a:r>
          </a:p>
          <a:p>
            <a:r>
              <a:rPr lang="en-US" sz="2000" dirty="0"/>
              <a:t>Highlight areas of improvement in patient care.</a:t>
            </a:r>
          </a:p>
          <a:p>
            <a:r>
              <a:rPr lang="en-US" sz="2000" dirty="0"/>
              <a:t>Deliver better and safer patient care.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20613-A725-42CF-8771-57FB7BA2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B59EF-0CF9-4E1C-9B2E-23B0D10A3D98}"/>
              </a:ext>
            </a:extLst>
          </p:cNvPr>
          <p:cNvSpPr txBox="1"/>
          <p:nvPr/>
        </p:nvSpPr>
        <p:spPr>
          <a:xfrm>
            <a:off x="6604708" y="6147378"/>
            <a:ext cx="5142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What it's like to be a Healthcare Data Analyst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BE6FE-DDEC-4DFD-8A79-1E8C9807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26" y="3527485"/>
            <a:ext cx="4374571" cy="2987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B03B13-862C-4CA0-AFC3-32706DDD1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333" y="3949602"/>
            <a:ext cx="3904873" cy="1868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FDAE7A-4B55-4444-BBB9-A6272D4E9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907" y="1551826"/>
            <a:ext cx="4055927" cy="2204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FBCC37-4E45-4EE0-B65F-0C00AB81AD79}"/>
              </a:ext>
            </a:extLst>
          </p:cNvPr>
          <p:cNvSpPr txBox="1"/>
          <p:nvPr/>
        </p:nvSpPr>
        <p:spPr>
          <a:xfrm>
            <a:off x="9930205" y="5839601"/>
            <a:ext cx="2261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The SEPTEE model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55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5BE-63F9-4E93-ACE1-04557A23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83" y="226229"/>
            <a:ext cx="10515600" cy="1325563"/>
          </a:xfrm>
        </p:spPr>
        <p:txBody>
          <a:bodyPr/>
          <a:lstStyle/>
          <a:p>
            <a:r>
              <a:rPr lang="en-US" dirty="0"/>
              <a:t>Where are the data coming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315E-A091-4B82-A65A-5FD59F74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83" y="1551792"/>
            <a:ext cx="7992667" cy="4477883"/>
          </a:xfrm>
        </p:spPr>
        <p:txBody>
          <a:bodyPr>
            <a:normAutofit/>
          </a:bodyPr>
          <a:lstStyle/>
          <a:p>
            <a:r>
              <a:rPr lang="en-US" sz="2000" dirty="0"/>
              <a:t>Your every interaction with your computer or phone</a:t>
            </a:r>
          </a:p>
          <a:p>
            <a:r>
              <a:rPr lang="en-US" sz="2000" dirty="0"/>
              <a:t>Your every interaction on social media </a:t>
            </a:r>
          </a:p>
          <a:p>
            <a:r>
              <a:rPr lang="en-US" sz="2000" dirty="0"/>
              <a:t>Every time you walk down the street with a phone in your pocket, it’s tracking your location through GPS sensors </a:t>
            </a:r>
          </a:p>
          <a:p>
            <a:r>
              <a:rPr lang="en-US" sz="2000" dirty="0"/>
              <a:t>Every time you buy something with your credit cards or octopus card</a:t>
            </a:r>
          </a:p>
          <a:p>
            <a:r>
              <a:rPr lang="en-US" sz="2000" dirty="0"/>
              <a:t>Every time you read an article online</a:t>
            </a:r>
          </a:p>
          <a:p>
            <a:r>
              <a:rPr lang="en-US" sz="2000" dirty="0"/>
              <a:t>Every time you stream a song, movie or podcast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7E12-6F78-45BF-8DF2-CDC623F8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3</a:t>
            </a:fld>
            <a:endParaRPr lang="en-US"/>
          </a:p>
        </p:txBody>
      </p:sp>
      <p:pic>
        <p:nvPicPr>
          <p:cNvPr id="34818" name="Picture 2" descr="Image">
            <a:extLst>
              <a:ext uri="{FF2B5EF4-FFF2-40B4-BE49-F238E27FC236}">
                <a16:creationId xmlns:a16="http://schemas.microsoft.com/office/drawing/2014/main" id="{97275FAA-C91A-4AA8-ABE6-1500665D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17" y="1690688"/>
            <a:ext cx="2478087" cy="38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06-962B-49EA-830C-2EE43907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92" y="432693"/>
            <a:ext cx="11187216" cy="647673"/>
          </a:xfrm>
        </p:spPr>
        <p:txBody>
          <a:bodyPr>
            <a:normAutofit fontScale="90000"/>
          </a:bodyPr>
          <a:lstStyle/>
          <a:p>
            <a:r>
              <a:rPr lang="en-US" sz="5333" dirty="0"/>
              <a:t>Explosion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0976-F9A1-4C1F-B769-1351EB1E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66" y="1268531"/>
            <a:ext cx="6673845" cy="4186699"/>
          </a:xfrm>
        </p:spPr>
        <p:txBody>
          <a:bodyPr>
            <a:normAutofit/>
          </a:bodyPr>
          <a:lstStyle/>
          <a:p>
            <a:r>
              <a:rPr lang="en-US" sz="2000" dirty="0"/>
              <a:t>Exponential growth of the Internet and World Wide Web </a:t>
            </a:r>
          </a:p>
          <a:p>
            <a:r>
              <a:rPr lang="en-US" sz="2000" dirty="0"/>
              <a:t>Transactions and interaction of users with e-commerce and mobile applications</a:t>
            </a:r>
          </a:p>
          <a:p>
            <a:r>
              <a:rPr lang="en-US" sz="2000" dirty="0"/>
              <a:t>Social network activities </a:t>
            </a:r>
          </a:p>
          <a:p>
            <a:pPr lvl="1"/>
            <a:r>
              <a:rPr lang="en-US" sz="1800" dirty="0"/>
              <a:t>E.g. YouTube, Facebook, Instagram, Twitter</a:t>
            </a:r>
          </a:p>
          <a:p>
            <a:r>
              <a:rPr lang="en-US" sz="2000" dirty="0"/>
              <a:t>Companies collect and store a large volume of data from different types of users</a:t>
            </a:r>
          </a:p>
          <a:p>
            <a:pPr lvl="1"/>
            <a:r>
              <a:rPr lang="en-US" sz="1800" dirty="0"/>
              <a:t>E.g. Google, Baidu, Netflix, Uber</a:t>
            </a:r>
          </a:p>
          <a:p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A30435-0A37-4BA6-B566-FF37C23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47" b="21904"/>
          <a:stretch/>
        </p:blipFill>
        <p:spPr bwMode="auto">
          <a:xfrm>
            <a:off x="7276011" y="293111"/>
            <a:ext cx="4171351" cy="54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770639-6909-44A2-9A83-9DB92822E269}"/>
              </a:ext>
            </a:extLst>
          </p:cNvPr>
          <p:cNvSpPr/>
          <p:nvPr/>
        </p:nvSpPr>
        <p:spPr>
          <a:xfrm>
            <a:off x="6911987" y="5831560"/>
            <a:ext cx="5154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chart which provides an overview of what happens online every minute</a:t>
            </a:r>
          </a:p>
          <a:p>
            <a:r>
              <a:rPr lang="en-US" sz="1200" dirty="0">
                <a:hlinkClick r:id="rId4"/>
              </a:rPr>
              <a:t>https://www.socialmediatoday.com/news/what-happens-on-the-internet-every-minute-2021-version-infographic/607586/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29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53E9-FE61-467E-AA29-1481C324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37" y="365125"/>
            <a:ext cx="10637363" cy="1107201"/>
          </a:xfrm>
        </p:spPr>
        <p:txBody>
          <a:bodyPr/>
          <a:lstStyle/>
          <a:p>
            <a:r>
              <a:rPr lang="en-US" dirty="0"/>
              <a:t>Internet of Things (IoT)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2667-3617-4B95-A672-21CAC7A9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2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Refers to a network of physical objects—"things"—that are embedded with sensors, software, and other technologies </a:t>
            </a:r>
          </a:p>
          <a:p>
            <a:pPr lvl="1"/>
            <a:r>
              <a:rPr lang="en-US" sz="1800" dirty="0"/>
              <a:t>E.g. Smart watch, thermostat, water heaters, smoke detectors, …</a:t>
            </a:r>
          </a:p>
          <a:p>
            <a:pPr lvl="1"/>
            <a:r>
              <a:rPr lang="en-US" sz="1800" dirty="0"/>
              <a:t>Connect and exchange data with other devices and systems over the internet</a:t>
            </a:r>
          </a:p>
          <a:p>
            <a:r>
              <a:rPr lang="en-US" sz="2000" dirty="0"/>
              <a:t>IoT devices generate vast amounts of data from sensors, cameras, and other sources. This data can include temperature readings, motion detection, health metrics, and more.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78221-AACD-4DFC-8225-08A6B93F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Free network iot internet of things vector">
            <a:extLst>
              <a:ext uri="{FF2B5EF4-FFF2-40B4-BE49-F238E27FC236}">
                <a16:creationId xmlns:a16="http://schemas.microsoft.com/office/drawing/2014/main" id="{F8587BDD-7C68-404C-8BA3-668DC63E7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153" y="3753293"/>
            <a:ext cx="4004609" cy="26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2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21DA-75B1-4CA8-A745-4021D6A4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Wearable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DBD2E-575E-4AD5-8EC9-09C0396F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Facilitates continuous and remote patient monitoring</a:t>
            </a:r>
          </a:p>
          <a:p>
            <a:r>
              <a:rPr lang="en-US" sz="2400" dirty="0"/>
              <a:t>Track heart rate and blood glucose levels to analyzing physical activity and sleep patterns</a:t>
            </a:r>
          </a:p>
          <a:p>
            <a:pPr lvl="1"/>
            <a:r>
              <a:rPr lang="en-US" sz="2000" dirty="0"/>
              <a:t>E.g., the system may alerts patients when glucose levels exceed predetermined thresholds</a:t>
            </a:r>
          </a:p>
          <a:p>
            <a:r>
              <a:rPr lang="en-US" sz="2400" dirty="0"/>
              <a:t>Better disease control and reducing the need for emergency medical care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E68E-3399-4917-BB09-8D690F69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Wearable IoT Fitness Tracker">
            <a:extLst>
              <a:ext uri="{FF2B5EF4-FFF2-40B4-BE49-F238E27FC236}">
                <a16:creationId xmlns:a16="http://schemas.microsoft.com/office/drawing/2014/main" id="{62FB4BDE-9752-47FC-9F17-8DCEAAF1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513" y="4222816"/>
            <a:ext cx="2522287" cy="227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95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06-962B-49EA-830C-2EE43907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92" y="141402"/>
            <a:ext cx="11187216" cy="1138520"/>
          </a:xfrm>
        </p:spPr>
        <p:txBody>
          <a:bodyPr>
            <a:normAutofit/>
          </a:bodyPr>
          <a:lstStyle/>
          <a:p>
            <a:r>
              <a:rPr lang="en-US" sz="4267" dirty="0"/>
              <a:t>4V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0976-F9A1-4C1F-B769-1351EB1E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92" y="1225846"/>
            <a:ext cx="8204453" cy="4227172"/>
          </a:xfrm>
        </p:spPr>
        <p:txBody>
          <a:bodyPr>
            <a:normAutofit/>
          </a:bodyPr>
          <a:lstStyle/>
          <a:p>
            <a:r>
              <a:rPr lang="en-US" sz="2000" dirty="0"/>
              <a:t>Volume: </a:t>
            </a:r>
            <a:r>
              <a:rPr lang="en-US" sz="1800" dirty="0"/>
              <a:t> A huge amount of data</a:t>
            </a:r>
          </a:p>
          <a:p>
            <a:r>
              <a:rPr lang="en-US" sz="2000" dirty="0"/>
              <a:t>Velocity: </a:t>
            </a:r>
            <a:r>
              <a:rPr lang="en-US" sz="1800" dirty="0"/>
              <a:t>High speed and continuous flow of data</a:t>
            </a:r>
          </a:p>
          <a:p>
            <a:r>
              <a:rPr lang="en-US" sz="2000" dirty="0"/>
              <a:t>Variety: </a:t>
            </a:r>
            <a:r>
              <a:rPr lang="en-US" sz="1800" dirty="0"/>
              <a:t>Different types of structured, semi-structured and unstructured data coming from heterogenous sources</a:t>
            </a:r>
          </a:p>
          <a:p>
            <a:r>
              <a:rPr lang="en-US" sz="2000" dirty="0"/>
              <a:t>Veracity: </a:t>
            </a:r>
            <a:r>
              <a:rPr lang="en-US" sz="1800" dirty="0"/>
              <a:t>Data may be inconsistent, incomplete and messy</a:t>
            </a:r>
          </a:p>
          <a:p>
            <a:pPr lvl="1"/>
            <a:endParaRPr lang="en-US" sz="2000" dirty="0"/>
          </a:p>
        </p:txBody>
      </p:sp>
      <p:pic>
        <p:nvPicPr>
          <p:cNvPr id="32772" name="Picture 4" descr="Image">
            <a:extLst>
              <a:ext uri="{FF2B5EF4-FFF2-40B4-BE49-F238E27FC236}">
                <a16:creationId xmlns:a16="http://schemas.microsoft.com/office/drawing/2014/main" id="{885D7F7A-3EDE-4B85-B17B-C3843AAC2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898" y="587117"/>
            <a:ext cx="2609897" cy="20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E2E5FEC-B03A-4F0D-A87E-E5CA665D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805" y="3393508"/>
            <a:ext cx="2200388" cy="20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Image">
            <a:extLst>
              <a:ext uri="{FF2B5EF4-FFF2-40B4-BE49-F238E27FC236}">
                <a16:creationId xmlns:a16="http://schemas.microsoft.com/office/drawing/2014/main" id="{9AE13ED4-ABED-43E5-961F-59B7574F2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01" r="12712"/>
          <a:stretch/>
        </p:blipFill>
        <p:spPr bwMode="auto">
          <a:xfrm>
            <a:off x="1032670" y="5007429"/>
            <a:ext cx="7277954" cy="132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3E86-AF47-42BA-A9F4-972EFDDA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4518"/>
            <a:ext cx="10515600" cy="1325563"/>
          </a:xfrm>
        </p:spPr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8543-6C91-41DB-94E5-A5097B9A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232"/>
            <a:ext cx="9785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Structured data</a:t>
            </a:r>
          </a:p>
          <a:p>
            <a:pPr lvl="1"/>
            <a:r>
              <a:rPr lang="en-US" sz="2000" dirty="0"/>
              <a:t>Data conforms to a data model or schema and is often stored in tabular form. 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4F1F3-D38C-4858-B675-588A9066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5E15D-8A83-463A-991E-DC967D89818A}"/>
              </a:ext>
            </a:extLst>
          </p:cNvPr>
          <p:cNvSpPr txBox="1"/>
          <p:nvPr/>
        </p:nvSpPr>
        <p:spPr>
          <a:xfrm>
            <a:off x="6421364" y="2648795"/>
            <a:ext cx="2492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Structured data for patients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A49A70-A492-41BA-8FEE-03394F7E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64" y="2943820"/>
            <a:ext cx="5251501" cy="28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841A-2001-4031-9A4E-0DCB1257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A84D-2233-4897-B995-B3589AAF2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87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Semi-structured data</a:t>
            </a:r>
          </a:p>
          <a:p>
            <a:pPr lvl="1"/>
            <a:r>
              <a:rPr lang="en-US" sz="2000" dirty="0"/>
              <a:t>Non-tabular structure but conform to some level of structure </a:t>
            </a:r>
          </a:p>
          <a:p>
            <a:pPr lvl="1"/>
            <a:r>
              <a:rPr lang="en-US" sz="2000" dirty="0"/>
              <a:t>e.g. XML, JSON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31D1-87D0-43F1-99DF-5C9F96A8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C607-454A-488E-B05C-E17884A3533E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8DBBEA-CFD4-44EE-9C3E-7F5D7BD8D4B9}"/>
              </a:ext>
            </a:extLst>
          </p:cNvPr>
          <p:cNvGrpSpPr/>
          <p:nvPr/>
        </p:nvGrpSpPr>
        <p:grpSpPr>
          <a:xfrm>
            <a:off x="1084069" y="3094527"/>
            <a:ext cx="2417691" cy="1417825"/>
            <a:chOff x="4932233" y="7501441"/>
            <a:chExt cx="2417691" cy="1417825"/>
          </a:xfrm>
        </p:grpSpPr>
        <p:pic>
          <p:nvPicPr>
            <p:cNvPr id="6" name="Picture 6" descr="Image">
              <a:extLst>
                <a:ext uri="{FF2B5EF4-FFF2-40B4-BE49-F238E27FC236}">
                  <a16:creationId xmlns:a16="http://schemas.microsoft.com/office/drawing/2014/main" id="{E519E369-255E-4879-BA3F-367D6C05D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643" y="7917569"/>
              <a:ext cx="2240281" cy="100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D4104D-F615-49A2-AD51-B371EE029B3C}"/>
                </a:ext>
              </a:extLst>
            </p:cNvPr>
            <p:cNvSpPr txBox="1"/>
            <p:nvPr/>
          </p:nvSpPr>
          <p:spPr>
            <a:xfrm>
              <a:off x="4932233" y="7501441"/>
              <a:ext cx="1936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Semi-structured 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F99E4A-C292-43B9-A7B9-8A65ED1072F9}"/>
              </a:ext>
            </a:extLst>
          </p:cNvPr>
          <p:cNvSpPr txBox="1"/>
          <p:nvPr/>
        </p:nvSpPr>
        <p:spPr>
          <a:xfrm>
            <a:off x="8703152" y="165834"/>
            <a:ext cx="2650647" cy="65556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/>
              <a:t>[</a:t>
            </a:r>
          </a:p>
          <a:p>
            <a:r>
              <a:rPr lang="en-US" sz="1000" dirty="0"/>
              <a:t>    {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PatientID</a:t>
            </a:r>
            <a:r>
              <a:rPr lang="en-US" sz="1000" dirty="0"/>
              <a:t>": "001",</a:t>
            </a:r>
          </a:p>
          <a:p>
            <a:r>
              <a:rPr lang="en-US" sz="1000" dirty="0"/>
              <a:t>        "Name": "John Doe",</a:t>
            </a:r>
          </a:p>
          <a:p>
            <a:r>
              <a:rPr lang="en-US" sz="1000" dirty="0"/>
              <a:t>        "Age": 45,</a:t>
            </a:r>
          </a:p>
          <a:p>
            <a:r>
              <a:rPr lang="en-US" sz="1000" dirty="0"/>
              <a:t>        "Gender": "Male",</a:t>
            </a:r>
          </a:p>
          <a:p>
            <a:r>
              <a:rPr lang="en-US" sz="1000" dirty="0"/>
              <a:t>        "Diagnosis": "Hypertension",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AdmissionDate</a:t>
            </a:r>
            <a:r>
              <a:rPr lang="en-US" sz="1000" dirty="0"/>
              <a:t>": "2024-07-20",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DischargeDate</a:t>
            </a:r>
            <a:r>
              <a:rPr lang="en-US" sz="1000" dirty="0"/>
              <a:t>": "2024-07-25",</a:t>
            </a:r>
          </a:p>
          <a:p>
            <a:r>
              <a:rPr lang="en-US" sz="1000" dirty="0"/>
              <a:t>        "Doctor": "Dr. Smith"</a:t>
            </a:r>
          </a:p>
          <a:p>
            <a:r>
              <a:rPr lang="en-US" sz="1000" dirty="0"/>
              <a:t>    },</a:t>
            </a:r>
          </a:p>
          <a:p>
            <a:r>
              <a:rPr lang="en-US" sz="1000" dirty="0"/>
              <a:t>    {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PatientID</a:t>
            </a:r>
            <a:r>
              <a:rPr lang="en-US" sz="1000" dirty="0"/>
              <a:t>": "002",</a:t>
            </a:r>
          </a:p>
          <a:p>
            <a:r>
              <a:rPr lang="en-US" sz="1000" dirty="0"/>
              <a:t>        "Name": "Jane Smith",</a:t>
            </a:r>
          </a:p>
          <a:p>
            <a:r>
              <a:rPr lang="en-US" sz="1000" dirty="0"/>
              <a:t>        "Age": 32,</a:t>
            </a:r>
          </a:p>
          <a:p>
            <a:r>
              <a:rPr lang="en-US" sz="1000" dirty="0"/>
              <a:t>        "Gender": "Female",</a:t>
            </a:r>
          </a:p>
          <a:p>
            <a:r>
              <a:rPr lang="en-US" sz="1000" dirty="0"/>
              <a:t>        "Diagnosis": "Diabetes Mellitus",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AdmissionDate</a:t>
            </a:r>
            <a:r>
              <a:rPr lang="en-US" sz="1000" dirty="0"/>
              <a:t>": "2024-07-18",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DischargeDate</a:t>
            </a:r>
            <a:r>
              <a:rPr lang="en-US" sz="1000" dirty="0"/>
              <a:t>": "2024-07-23",</a:t>
            </a:r>
          </a:p>
          <a:p>
            <a:r>
              <a:rPr lang="en-US" sz="1000" dirty="0"/>
              <a:t>        "Doctor": "Dr. Johnson"</a:t>
            </a:r>
          </a:p>
          <a:p>
            <a:r>
              <a:rPr lang="en-US" sz="1000" dirty="0"/>
              <a:t>    },</a:t>
            </a:r>
          </a:p>
          <a:p>
            <a:r>
              <a:rPr lang="en-US" sz="1000" dirty="0"/>
              <a:t>    {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PatientID</a:t>
            </a:r>
            <a:r>
              <a:rPr lang="en-US" sz="1000" dirty="0"/>
              <a:t>": "003",</a:t>
            </a:r>
          </a:p>
          <a:p>
            <a:r>
              <a:rPr lang="en-US" sz="1000" dirty="0"/>
              <a:t>        "Name": "Alice Johnson",</a:t>
            </a:r>
          </a:p>
          <a:p>
            <a:r>
              <a:rPr lang="en-US" sz="1000" dirty="0"/>
              <a:t>        "Age": 29,</a:t>
            </a:r>
          </a:p>
          <a:p>
            <a:r>
              <a:rPr lang="en-US" sz="1000" dirty="0"/>
              <a:t>        "Gender": "Female",</a:t>
            </a:r>
          </a:p>
          <a:p>
            <a:r>
              <a:rPr lang="en-US" sz="1000" dirty="0"/>
              <a:t>        "Diagnosis": "Asthma",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AdmissionDate</a:t>
            </a:r>
            <a:r>
              <a:rPr lang="en-US" sz="1000" dirty="0"/>
              <a:t>": "2024-07-19",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DischargeDate</a:t>
            </a:r>
            <a:r>
              <a:rPr lang="en-US" sz="1000" dirty="0"/>
              <a:t>": "2024-07-24",</a:t>
            </a:r>
          </a:p>
          <a:p>
            <a:r>
              <a:rPr lang="en-US" sz="1000" dirty="0"/>
              <a:t>        "Doctor": "Dr. Lee"</a:t>
            </a:r>
          </a:p>
          <a:p>
            <a:r>
              <a:rPr lang="en-US" sz="1000" dirty="0"/>
              <a:t>    },</a:t>
            </a:r>
          </a:p>
          <a:p>
            <a:r>
              <a:rPr lang="en-US" sz="1000" dirty="0"/>
              <a:t>    {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PatientID</a:t>
            </a:r>
            <a:r>
              <a:rPr lang="en-US" sz="1000" dirty="0"/>
              <a:t>": "004",</a:t>
            </a:r>
          </a:p>
          <a:p>
            <a:r>
              <a:rPr lang="en-US" sz="1000" dirty="0"/>
              <a:t>        "Name": "Bob Brown",</a:t>
            </a:r>
          </a:p>
          <a:p>
            <a:r>
              <a:rPr lang="en-US" sz="1000" dirty="0"/>
              <a:t>        "Age": 50,</a:t>
            </a:r>
          </a:p>
          <a:p>
            <a:r>
              <a:rPr lang="en-US" sz="1000" dirty="0"/>
              <a:t>        "Gender": "Male",</a:t>
            </a:r>
          </a:p>
          <a:p>
            <a:r>
              <a:rPr lang="en-US" sz="1000" dirty="0"/>
              <a:t>        "Diagnosis": "Coronary Artery Disease",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AdmissionDate</a:t>
            </a:r>
            <a:r>
              <a:rPr lang="en-US" sz="1000" dirty="0"/>
              <a:t>": "2024-07-21",</a:t>
            </a:r>
          </a:p>
          <a:p>
            <a:r>
              <a:rPr lang="en-US" sz="1000" dirty="0"/>
              <a:t>        "</a:t>
            </a:r>
            <a:r>
              <a:rPr lang="en-US" sz="1000" dirty="0" err="1"/>
              <a:t>DischargeDate</a:t>
            </a:r>
            <a:r>
              <a:rPr lang="en-US" sz="1000" dirty="0"/>
              <a:t>": "2024-07-26",</a:t>
            </a:r>
          </a:p>
          <a:p>
            <a:r>
              <a:rPr lang="en-US" sz="1000" dirty="0"/>
              <a:t>        "Doctor": "Dr. Patel"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41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79834</TotalTime>
  <Words>1442</Words>
  <Application>Microsoft Office PowerPoint</Application>
  <PresentationFormat>Widescreen</PresentationFormat>
  <Paragraphs>209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YouTube Sans</vt:lpstr>
      <vt:lpstr>Arial</vt:lpstr>
      <vt:lpstr>Bell MT</vt:lpstr>
      <vt:lpstr>Calibri</vt:lpstr>
      <vt:lpstr>Office Theme</vt:lpstr>
      <vt:lpstr>Big Data and Data Analytics</vt:lpstr>
      <vt:lpstr>The Big Data Era</vt:lpstr>
      <vt:lpstr>Where are the data coming from?</vt:lpstr>
      <vt:lpstr>Explosion of data</vt:lpstr>
      <vt:lpstr>Internet of Things (IoT) </vt:lpstr>
      <vt:lpstr>Wearable Device</vt:lpstr>
      <vt:lpstr>4V of Big Data</vt:lpstr>
      <vt:lpstr>Types of data</vt:lpstr>
      <vt:lpstr>PowerPoint Presentation</vt:lpstr>
      <vt:lpstr>PowerPoint Presentation</vt:lpstr>
      <vt:lpstr>Are the data structured/unstructured?</vt:lpstr>
      <vt:lpstr>Data Analytics</vt:lpstr>
      <vt:lpstr>Four data analytic capabilities</vt:lpstr>
      <vt:lpstr>Descriptive Analytics</vt:lpstr>
      <vt:lpstr>Diagnostic Analytics</vt:lpstr>
      <vt:lpstr>Predictive Analytics</vt:lpstr>
      <vt:lpstr>Visualization</vt:lpstr>
      <vt:lpstr>Project Green Light</vt:lpstr>
      <vt:lpstr>Applications of Big Data</vt:lpstr>
      <vt:lpstr>Artwork Personalization at Netflix</vt:lpstr>
      <vt:lpstr>Data analytic in Healthcare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COMP1004</dc:title>
  <dc:creator>Lui, Richard [COMP]</dc:creator>
  <cp:lastModifiedBy>ZHANG, Qinye [Student]</cp:lastModifiedBy>
  <cp:revision>193</cp:revision>
  <cp:lastPrinted>2023-09-02T09:15:18Z</cp:lastPrinted>
  <dcterms:created xsi:type="dcterms:W3CDTF">2022-05-03T04:24:47Z</dcterms:created>
  <dcterms:modified xsi:type="dcterms:W3CDTF">2024-12-29T23:38:28Z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0x010100CC3EFCCE2D12FA4E8ABFFBC32005EE05</vt:lpwstr>
  </property>
</Properties>
</file>